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65" r:id="rId3"/>
    <p:sldId id="259" r:id="rId4"/>
    <p:sldId id="266" r:id="rId5"/>
    <p:sldId id="260" r:id="rId6"/>
    <p:sldId id="263" r:id="rId7"/>
    <p:sldId id="267" r:id="rId8"/>
    <p:sldId id="264" r:id="rId9"/>
    <p:sldId id="268" r:id="rId10"/>
    <p:sldId id="271" r:id="rId11"/>
    <p:sldId id="269" r:id="rId12"/>
    <p:sldId id="270" r:id="rId13"/>
    <p:sldId id="274" r:id="rId14"/>
    <p:sldId id="273" r:id="rId15"/>
    <p:sldId id="277" r:id="rId16"/>
    <p:sldId id="275" r:id="rId17"/>
    <p:sldId id="278" r:id="rId18"/>
    <p:sldId id="276" r:id="rId19"/>
    <p:sldId id="261" r:id="rId20"/>
    <p:sldId id="262" r:id="rId21"/>
    <p:sldId id="257" r:id="rId22"/>
    <p:sldId id="258" r:id="rId23"/>
    <p:sldId id="279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5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11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087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9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2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6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7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7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7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0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2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4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611BF-F8E4-4C2B-9407-A55F0A5B54B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CEA3EA-4D53-4CDF-8DA4-7B4C9ABC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0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466" y="1092971"/>
            <a:ext cx="8505151" cy="164630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Изменения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новых ФГОС НОО и ООО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50833"/>
            <a:ext cx="10095345" cy="186967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Требования к рабочим программам по предметам, курсам ВД…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3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934" y="304800"/>
            <a:ext cx="10517139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Рекомендуемый вид КТП РП по учебному предмету (по локальному акту школы)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37" t="28575" r="7266" b="7652"/>
          <a:stretch/>
        </p:blipFill>
        <p:spPr>
          <a:xfrm>
            <a:off x="206278" y="1828080"/>
            <a:ext cx="11316082" cy="4775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77865">
            <a:off x="9444578" y="1095961"/>
            <a:ext cx="27154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2009, 2010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Рабочая программа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курса ВД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рамках ФГОС второго поколения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включала…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1) результаты освоения курса внеурочной деятельности;</a:t>
            </a:r>
          </a:p>
          <a:p>
            <a:r>
              <a:rPr lang="ru-RU" sz="2800" dirty="0"/>
              <a:t>2) содержание курса внеурочной деятельности с указанием форм организации и видов деятельности;</a:t>
            </a:r>
          </a:p>
          <a:p>
            <a:r>
              <a:rPr lang="ru-RU" sz="2800" dirty="0"/>
              <a:t>3) тематическое планирование.</a:t>
            </a:r>
          </a:p>
        </p:txBody>
      </p:sp>
      <p:sp>
        <p:nvSpPr>
          <p:cNvPr id="5" name="TextBox 4"/>
          <p:cNvSpPr txBox="1"/>
          <p:nvPr/>
        </p:nvSpPr>
        <p:spPr>
          <a:xfrm rot="20477865">
            <a:off x="9305933" y="865772"/>
            <a:ext cx="27154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2009, 2010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84" t="24767" r="6864" b="36921"/>
          <a:stretch/>
        </p:blipFill>
        <p:spPr>
          <a:xfrm>
            <a:off x="609599" y="609599"/>
            <a:ext cx="10910959" cy="42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4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Рабочая </a:t>
            </a:r>
            <a:r>
              <a:rPr lang="ru-RU" dirty="0" smtClean="0">
                <a:solidFill>
                  <a:srgbClr val="7030A0"/>
                </a:solidFill>
              </a:rPr>
              <a:t>программа </a:t>
            </a:r>
            <a:r>
              <a:rPr lang="ru-RU" b="1" u="sng" dirty="0" smtClean="0">
                <a:solidFill>
                  <a:srgbClr val="7030A0"/>
                </a:solidFill>
              </a:rPr>
              <a:t>учебного предмета </a:t>
            </a:r>
            <a:r>
              <a:rPr lang="ru-RU" dirty="0" smtClean="0">
                <a:solidFill>
                  <a:srgbClr val="7030A0"/>
                </a:solidFill>
              </a:rPr>
              <a:t>по новым ФГОС будет включать в себя…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683393" cy="457272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содержание учебного предмета, учебного курса (в том числе внеурочной деятельности), учебного модуля;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планируемые результаты освоения учебного предмета, учебного курса (в том числе внеурочной деятельности), учебного модуля;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</p:txBody>
      </p:sp>
      <p:sp>
        <p:nvSpPr>
          <p:cNvPr id="5" name="TextBox 4"/>
          <p:cNvSpPr txBox="1"/>
          <p:nvPr/>
        </p:nvSpPr>
        <p:spPr>
          <a:xfrm rot="20477865">
            <a:off x="9305933" y="865772"/>
            <a:ext cx="27154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2021, 2022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7094" y="2342030"/>
            <a:ext cx="378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примерной программы по учебному предмету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7801" y="3169802"/>
            <a:ext cx="3038417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из ФГОС  НОО или ООО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8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06" y="295564"/>
            <a:ext cx="10461721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Предполагаемый рекомендуемый вид КТП РП по </a:t>
            </a:r>
            <a:r>
              <a:rPr lang="ru-RU" b="1" u="sng" dirty="0" smtClean="0">
                <a:solidFill>
                  <a:srgbClr val="7030A0"/>
                </a:solidFill>
              </a:rPr>
              <a:t>учебному предмету </a:t>
            </a:r>
            <a:r>
              <a:rPr lang="ru-RU" dirty="0" smtClean="0">
                <a:solidFill>
                  <a:srgbClr val="7030A0"/>
                </a:solidFill>
              </a:rPr>
              <a:t>по именному локальному акту школы…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38" t="25719" r="20383" b="31924"/>
          <a:stretch/>
        </p:blipFill>
        <p:spPr>
          <a:xfrm>
            <a:off x="317117" y="1745671"/>
            <a:ext cx="11235366" cy="4913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946" y="3422684"/>
            <a:ext cx="378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примерной программы по учебному предмету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77865">
            <a:off x="9444578" y="1170571"/>
            <a:ext cx="27154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2021, 2022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4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934" y="304800"/>
            <a:ext cx="10517139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Предполагаемый рекомендуемый вид КТП РП по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учебному предмету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(по локальному акту школы)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37" t="28575" r="7266" b="7652"/>
          <a:stretch/>
        </p:blipFill>
        <p:spPr>
          <a:xfrm>
            <a:off x="206278" y="1828080"/>
            <a:ext cx="11316082" cy="4775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77865">
            <a:off x="9444578" y="1012834"/>
            <a:ext cx="27154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2021, 2022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1163" y="2489812"/>
            <a:ext cx="57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примерной программы по учебному предмету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7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Рабочая </a:t>
            </a:r>
            <a:r>
              <a:rPr lang="ru-RU" dirty="0" smtClean="0">
                <a:solidFill>
                  <a:srgbClr val="7030A0"/>
                </a:solidFill>
              </a:rPr>
              <a:t>программа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 ВД </a:t>
            </a:r>
            <a:r>
              <a:rPr lang="ru-RU" dirty="0" smtClean="0">
                <a:solidFill>
                  <a:srgbClr val="7030A0"/>
                </a:solidFill>
              </a:rPr>
              <a:t>по новым ФГОС будет включать в себя…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683393" cy="4572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те же пункты (3), что и в РП по учебным предметам</a:t>
            </a:r>
          </a:p>
          <a:p>
            <a:pPr marL="0" indent="0">
              <a:buNone/>
            </a:pPr>
            <a:r>
              <a:rPr lang="ru-RU" sz="2600" dirty="0"/>
              <a:t>Рабочие программы учебных курсов внеурочной деятельности также должны содержать указание на форму проведения занятий.</a:t>
            </a:r>
          </a:p>
          <a:p>
            <a:pPr marL="0" indent="0">
              <a:buNone/>
            </a:pPr>
            <a:r>
              <a:rPr lang="ru-RU" sz="2600" dirty="0"/>
              <a:t>Рабочие программы учебных предметов, учебных курсов (в том числе внеурочной деятельности), учебных модулей формируются с учетом рабочей программы воспитания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 rot="20477865">
            <a:off x="9305933" y="865772"/>
            <a:ext cx="27154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2021, 2022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74" t="16914" r="33367" b="34779"/>
          <a:stretch/>
        </p:blipFill>
        <p:spPr>
          <a:xfrm>
            <a:off x="286327" y="184727"/>
            <a:ext cx="11502958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75" t="27260" r="22253" b="20097"/>
          <a:stretch/>
        </p:blipFill>
        <p:spPr>
          <a:xfrm>
            <a:off x="677334" y="1298151"/>
            <a:ext cx="9420226" cy="555984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7333" y="166254"/>
            <a:ext cx="10073793" cy="11318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Предполагаемый рекомендуемый вид ТП РП по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курсу ВД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(по локальному акту школы)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77865">
            <a:off x="9444579" y="708754"/>
            <a:ext cx="271549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2021, 2022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9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17" t="31905" r="9407" b="16457"/>
          <a:stretch/>
        </p:blipFill>
        <p:spPr>
          <a:xfrm>
            <a:off x="221671" y="424874"/>
            <a:ext cx="7066203" cy="382385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45759" t="45709" r="28803" b="17408"/>
          <a:stretch/>
        </p:blipFill>
        <p:spPr>
          <a:xfrm>
            <a:off x="7315199" y="3015671"/>
            <a:ext cx="4476751" cy="365127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500720">
            <a:off x="4772025" y="4695823"/>
            <a:ext cx="2647950" cy="1276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86434" y="1648193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Увеличение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36" y="3194102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Уменьшение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35" y="2889039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Уменьшение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35" y="1972897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Уменьшение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шивка 9"/>
          <p:cNvSpPr/>
          <p:nvPr/>
        </p:nvSpPr>
        <p:spPr>
          <a:xfrm>
            <a:off x="4625230" y="2419037"/>
            <a:ext cx="2767391" cy="3745463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6786650" y="2419037"/>
            <a:ext cx="2767391" cy="3745463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573934" y="2419037"/>
            <a:ext cx="2767391" cy="3745463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208771" y="5767777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>
            <a:off x="7561357" y="5767777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53" y="252559"/>
            <a:ext cx="7917359" cy="64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Количество недель в год: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154563"/>
              </p:ext>
            </p:extLst>
          </p:nvPr>
        </p:nvGraphicFramePr>
        <p:xfrm>
          <a:off x="742517" y="1329315"/>
          <a:ext cx="988853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179"/>
                <a:gridCol w="3296179"/>
                <a:gridCol w="3296179"/>
              </a:tblGrid>
              <a:tr h="370840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Старый</a:t>
                      </a:r>
                      <a:r>
                        <a:rPr lang="ru-RU" sz="4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ФГОС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Новый ФГОС</a:t>
                      </a:r>
                      <a:endParaRPr lang="ru-RU" sz="4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 класс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33 недели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33 недели</a:t>
                      </a:r>
                      <a:endParaRPr lang="ru-RU" sz="4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2-4 классы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 недель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34 недели</a:t>
                      </a:r>
                      <a:endParaRPr lang="ru-RU" sz="4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5-8 классы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 недель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34 недели</a:t>
                      </a:r>
                      <a:endParaRPr lang="ru-RU" sz="4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9 класс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 недели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34 недели</a:t>
                      </a:r>
                      <a:endParaRPr lang="ru-RU" sz="4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8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60" t="35475" r="10077" b="18837"/>
          <a:stretch/>
        </p:blipFill>
        <p:spPr>
          <a:xfrm>
            <a:off x="982134" y="180111"/>
            <a:ext cx="9273766" cy="472298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39728" t="66968" r="10345" b="14791"/>
          <a:stretch/>
        </p:blipFill>
        <p:spPr>
          <a:xfrm>
            <a:off x="1022158" y="4829199"/>
            <a:ext cx="9193718" cy="18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2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28" t="23101" r="10345" b="68619"/>
          <a:stretch/>
        </p:blipFill>
        <p:spPr>
          <a:xfrm>
            <a:off x="1025236" y="755362"/>
            <a:ext cx="9749340" cy="90950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l="37822" t="28098" r="9397" b="27641"/>
          <a:stretch/>
        </p:blipFill>
        <p:spPr>
          <a:xfrm>
            <a:off x="677334" y="1664866"/>
            <a:ext cx="10296898" cy="46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7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53721" cy="7573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 2022-2023 </a:t>
            </a:r>
            <a:r>
              <a:rPr lang="ru-RU" b="1" dirty="0" err="1" smtClean="0">
                <a:solidFill>
                  <a:srgbClr val="FF0000"/>
                </a:solidFill>
              </a:rPr>
              <a:t>уч.году</a:t>
            </a:r>
            <a:r>
              <a:rPr lang="ru-RU" b="1" dirty="0" smtClean="0">
                <a:solidFill>
                  <a:srgbClr val="FF0000"/>
                </a:solidFill>
              </a:rPr>
              <a:t> учитель 1 и 5 класса…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66983"/>
            <a:ext cx="10683393" cy="4674380"/>
          </a:xfrm>
        </p:spPr>
        <p:txBody>
          <a:bodyPr/>
          <a:lstStyle/>
          <a:p>
            <a:r>
              <a:rPr lang="ru-RU" sz="2400" dirty="0" smtClean="0"/>
              <a:t>Составляет РП по учебному предмету на 1-4 и 5-9 классы; </a:t>
            </a:r>
          </a:p>
          <a:p>
            <a:r>
              <a:rPr lang="ru-RU" sz="2400" dirty="0"/>
              <a:t>Составляет РП </a:t>
            </a:r>
            <a:r>
              <a:rPr lang="ru-RU" sz="2400" dirty="0" smtClean="0"/>
              <a:t>по курсу ВД на курс (класс: 1, 5-й) или уровень образования 1-4 или 5-9.</a:t>
            </a:r>
          </a:p>
          <a:p>
            <a:pPr marL="0" indent="0">
              <a:buNone/>
            </a:pPr>
            <a:r>
              <a:rPr lang="ru-RU" sz="2400" dirty="0" smtClean="0"/>
              <a:t>В методкабинет предоставляет в электронном виде  РП из 2-х разделов: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1) Содержание учебного предмета, учебного курса (в том числе внеурочной деятельности);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3) Тематическое планирование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83530" y="3570466"/>
            <a:ext cx="378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примерной программы по учебному предмету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693" y="4556639"/>
            <a:ext cx="6469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примерной программы по учебному </a:t>
            </a:r>
            <a:r>
              <a:rPr lang="ru-RU" b="1" dirty="0" smtClean="0">
                <a:solidFill>
                  <a:srgbClr val="FF0000"/>
                </a:solidFill>
              </a:rPr>
              <a:t>предмету и на основе образца локального акта школы (Положения)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7333" y="5408672"/>
            <a:ext cx="10849649" cy="1265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!!! 2-й раздел Планируемые результаты будут добавлены администраторам школы на основе прописанных в ФГОС НОО и ООО третьего поколения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66521" cy="13208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 2022-2023 </a:t>
            </a:r>
            <a:r>
              <a:rPr lang="ru-RU" b="1" dirty="0" err="1">
                <a:solidFill>
                  <a:srgbClr val="FF0000"/>
                </a:solidFill>
              </a:rPr>
              <a:t>уч.году</a:t>
            </a:r>
            <a:r>
              <a:rPr lang="ru-RU" b="1" dirty="0">
                <a:solidFill>
                  <a:srgbClr val="FF0000"/>
                </a:solidFill>
              </a:rPr>
              <a:t> учитель 1 и 5 класса…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969" y="2114408"/>
            <a:ext cx="500303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Предоставляет в методкабинет в электронном виде КТП РП по учебному предмету, курсу ВД. Составляет с опорой на примерную рабочую программу по учебному предмету и с учетом авторской (автора учебника по предмету) программы или содержания учебника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4" y="2733244"/>
            <a:ext cx="414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примерной программы по учебному </a:t>
            </a:r>
            <a:r>
              <a:rPr lang="ru-RU" b="1" dirty="0" smtClean="0">
                <a:solidFill>
                  <a:srgbClr val="FF0000"/>
                </a:solidFill>
              </a:rPr>
              <a:t>предмету и на основе образца локального акта школы (Положения)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9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8" t="15486" r="33233" b="38349"/>
          <a:stretch/>
        </p:blipFill>
        <p:spPr>
          <a:xfrm>
            <a:off x="363296" y="1205345"/>
            <a:ext cx="11445147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1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70" y="258618"/>
            <a:ext cx="10267757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Рабочая программа в рамках ФГОС второго поколения составлялась на основе…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170" y="1579418"/>
            <a:ext cx="8596668" cy="1700211"/>
          </a:xfrm>
        </p:spPr>
        <p:txBody>
          <a:bodyPr/>
          <a:lstStyle/>
          <a:p>
            <a:r>
              <a:rPr lang="ru-RU" dirty="0" smtClean="0"/>
              <a:t>ФГОС НОО и ООО второго поколения</a:t>
            </a:r>
          </a:p>
          <a:p>
            <a:r>
              <a:rPr lang="ru-RU" dirty="0" smtClean="0"/>
              <a:t>ООП НОО и ООО</a:t>
            </a:r>
          </a:p>
          <a:p>
            <a:r>
              <a:rPr lang="ru-RU" dirty="0" smtClean="0"/>
              <a:t>примерной и авторской (автора учебника) программы по предмету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0654" y="3400100"/>
            <a:ext cx="9892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Рабочая программа в рамках ФГОС третьего поколения будет составляться на основе…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170" y="4786455"/>
            <a:ext cx="8596668" cy="170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ФГОС НОО и ООО третьего поколения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ООП НОО и ООО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примерной программы по предмету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рабочей программы воспитания 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477865">
            <a:off x="9046673" y="1337316"/>
            <a:ext cx="27154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2009, 2010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77865">
            <a:off x="9416769" y="4696082"/>
            <a:ext cx="271549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2021, 2022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97" y="230909"/>
            <a:ext cx="9168630" cy="132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7030A0"/>
                </a:solidFill>
                <a:hlinkClick r:id="rId2"/>
              </a:rPr>
              <a:t>https://fgosreestr.ru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86" t="10109" r="1243" b="4079"/>
          <a:stretch/>
        </p:blipFill>
        <p:spPr>
          <a:xfrm>
            <a:off x="1074496" y="1782619"/>
            <a:ext cx="9279467" cy="4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71" y="323273"/>
            <a:ext cx="10009138" cy="1320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7030A0"/>
                </a:solidFill>
              </a:rPr>
              <a:t>http://kurtukovo.ucoz.ru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0" t="4778" r="2180" b="3844"/>
          <a:stretch/>
        </p:blipFill>
        <p:spPr>
          <a:xfrm>
            <a:off x="686571" y="1764146"/>
            <a:ext cx="9103974" cy="495173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0076224">
            <a:off x="1939636" y="4773669"/>
            <a:ext cx="2567709" cy="3509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70" y="258618"/>
            <a:ext cx="10267757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Место РП в ООП НОО и ООО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ФГОС второго поколения)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170" y="1579418"/>
            <a:ext cx="8596668" cy="17002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входит в Содержательный раздел ООП НОО и ООО: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i="1" dirty="0" smtClean="0"/>
              <a:t>- </a:t>
            </a:r>
            <a:r>
              <a:rPr lang="ru-RU" sz="2800" i="1" dirty="0"/>
              <a:t>программы отдельных учебных предметов, курсов и курсов внеурочной деятельности</a:t>
            </a:r>
            <a:endParaRPr lang="ru-RU" sz="28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80654" y="3400100"/>
            <a:ext cx="9892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Место РП в ООП НОО и ООО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(ФГОС третьего поколения)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77865">
            <a:off x="9046673" y="1337316"/>
            <a:ext cx="27154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2009, 2010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77865">
            <a:off x="9416769" y="4696082"/>
            <a:ext cx="271549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2021, 2022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80653" y="4776057"/>
            <a:ext cx="9319492" cy="1700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dirty="0" smtClean="0"/>
              <a:t>входит в Содержательный раздел ООП НОО и ООО:</a:t>
            </a:r>
          </a:p>
          <a:p>
            <a:pPr marL="0" indent="0">
              <a:buFont typeface="Wingdings 3" charset="2"/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i="1" dirty="0" smtClean="0"/>
              <a:t>- </a:t>
            </a:r>
            <a:r>
              <a:rPr lang="ru-RU" sz="3300" i="1" dirty="0"/>
              <a:t>рабочие программы учебных предметов, учебных курсов (в том числе внеурочной деятельности), учебных модулей</a:t>
            </a:r>
            <a:endParaRPr lang="ru-RU" sz="3300" i="1" dirty="0" smtClean="0"/>
          </a:p>
        </p:txBody>
      </p:sp>
    </p:spTree>
    <p:extLst>
      <p:ext uri="{BB962C8B-B14F-4D97-AF65-F5344CB8AC3E}">
        <p14:creationId xmlns:p14="http://schemas.microsoft.com/office/powerpoint/2010/main" val="214163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Рабочая программа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учебного предмета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рамках ФГОС второго поколения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включала…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1) планируемые результаты освоения учебного предмета, курса;</a:t>
            </a:r>
          </a:p>
          <a:p>
            <a:r>
              <a:rPr lang="ru-RU" sz="2800" dirty="0"/>
              <a:t>2) содержание учебного предмета, курса;</a:t>
            </a:r>
          </a:p>
          <a:p>
            <a:r>
              <a:rPr lang="ru-RU" sz="2800" dirty="0"/>
              <a:t>3) тематическое планирование, </a:t>
            </a:r>
            <a:r>
              <a:rPr lang="ru-RU" sz="2800" u="sng" dirty="0"/>
              <a:t>в том числе с учетом рабочей программы воспитания </a:t>
            </a:r>
            <a:r>
              <a:rPr lang="ru-RU" sz="2800" u="sng" dirty="0" smtClean="0"/>
              <a:t>( с 2020 года)</a:t>
            </a:r>
            <a:r>
              <a:rPr lang="ru-RU" sz="2800" dirty="0" smtClean="0"/>
              <a:t> с </a:t>
            </a:r>
            <a:r>
              <a:rPr lang="ru-RU" sz="2800" dirty="0"/>
              <a:t>указанием количества часов, отводимых на освоение каждой темы.</a:t>
            </a:r>
          </a:p>
        </p:txBody>
      </p:sp>
      <p:sp>
        <p:nvSpPr>
          <p:cNvPr id="5" name="TextBox 4"/>
          <p:cNvSpPr txBox="1"/>
          <p:nvPr/>
        </p:nvSpPr>
        <p:spPr>
          <a:xfrm rot="20477865">
            <a:off x="9305933" y="865772"/>
            <a:ext cx="27154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2009, 2010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44" t="27165" r="7935" b="3808"/>
          <a:stretch/>
        </p:blipFill>
        <p:spPr>
          <a:xfrm>
            <a:off x="1221220" y="321251"/>
            <a:ext cx="8597035" cy="64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7593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761</Words>
  <Application>Microsoft Office PowerPoint</Application>
  <PresentationFormat>Широкоэкранный</PresentationFormat>
  <Paragraphs>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Грань</vt:lpstr>
      <vt:lpstr>Изменения  в новых ФГОС НОО и ООО</vt:lpstr>
      <vt:lpstr>Презентация PowerPoint</vt:lpstr>
      <vt:lpstr>Презентация PowerPoint</vt:lpstr>
      <vt:lpstr>Рабочая программа в рамках ФГОС второго поколения составлялась на основе…</vt:lpstr>
      <vt:lpstr>https://fgosreestr.ru</vt:lpstr>
      <vt:lpstr>http://kurtukovo.ucoz.ru</vt:lpstr>
      <vt:lpstr>Место РП в ООП НОО и ООО  (ФГОС второго поколения)</vt:lpstr>
      <vt:lpstr>Рабочая программа учебного предмета в рамках ФГОС второго поколения включала…</vt:lpstr>
      <vt:lpstr>Презентация PowerPoint</vt:lpstr>
      <vt:lpstr>Рекомендуемый вид КТП РП по учебному предмету (по локальному акту школы)</vt:lpstr>
      <vt:lpstr>Рабочая программа курса ВД в рамках ФГОС второго поколения включала…</vt:lpstr>
      <vt:lpstr>Презентация PowerPoint</vt:lpstr>
      <vt:lpstr>Рабочая программа учебного предмета по новым ФГОС будет включать в себя…</vt:lpstr>
      <vt:lpstr>Предполагаемый рекомендуемый вид КТП РП по учебному предмету по именному локальному акту школы…</vt:lpstr>
      <vt:lpstr>Предполагаемый рекомендуемый вид КТП РП по учебному предмету (по локальному акту школы)</vt:lpstr>
      <vt:lpstr>Рабочая программа курса ВД по новым ФГОС будет включать в себя…</vt:lpstr>
      <vt:lpstr>Презентация PowerPoint</vt:lpstr>
      <vt:lpstr>Презентация PowerPoint</vt:lpstr>
      <vt:lpstr>Презентация PowerPoint</vt:lpstr>
      <vt:lpstr>Количество недель в год:</vt:lpstr>
      <vt:lpstr>Презентация PowerPoint</vt:lpstr>
      <vt:lpstr>Презентация PowerPoint</vt:lpstr>
      <vt:lpstr>К 2022-2023 уч.году учитель 1 и 5 класса…</vt:lpstr>
      <vt:lpstr>К 2022-2023 уч.году учитель 1 и 5 класса…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 в новых ФГОС НОО и ООО</dc:title>
  <dc:creator>Пичугина</dc:creator>
  <cp:lastModifiedBy>Пичугина</cp:lastModifiedBy>
  <cp:revision>20</cp:revision>
  <dcterms:created xsi:type="dcterms:W3CDTF">2022-03-30T06:08:28Z</dcterms:created>
  <dcterms:modified xsi:type="dcterms:W3CDTF">2022-03-31T02:40:44Z</dcterms:modified>
</cp:coreProperties>
</file>